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34" r:id="rId2"/>
  </p:sldIdLst>
  <p:sldSz cx="9906000" cy="6858000" type="A4"/>
  <p:notesSz cx="7104063" cy="102346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1C7"/>
    <a:srgbClr val="EAEAEA"/>
    <a:srgbClr val="E8E8E8"/>
    <a:srgbClr val="28A6CE"/>
    <a:srgbClr val="3EB5DA"/>
    <a:srgbClr val="3EA6DA"/>
    <a:srgbClr val="6BBBE3"/>
    <a:srgbClr val="E2E2E2"/>
    <a:srgbClr val="DBAB33"/>
    <a:srgbClr val="05B8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44" autoAdjust="0"/>
  </p:normalViewPr>
  <p:slideViewPr>
    <p:cSldViewPr>
      <p:cViewPr varScale="1">
        <p:scale>
          <a:sx n="128" d="100"/>
          <a:sy n="128" d="100"/>
        </p:scale>
        <p:origin x="1432" y="17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2022. 3. 8.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13" name="Picture 5" descr="G:\엠앤에이 솔루션\DANACOID\JPG\CAT5 MAN.JPG">
            <a:extLst>
              <a:ext uri="{FF2B5EF4-FFF2-40B4-BE49-F238E27FC236}">
                <a16:creationId xmlns:a16="http://schemas.microsoft.com/office/drawing/2014/main" id="{62DCDEBD-4AB4-46F9-9756-9E79F3E8F8F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280" y="2"/>
            <a:ext cx="2432720" cy="682154"/>
          </a:xfrm>
          <a:prstGeom prst="rect">
            <a:avLst/>
          </a:prstGeom>
          <a:noFill/>
        </p:spPr>
      </p:pic>
      <p:pic>
        <p:nvPicPr>
          <p:cNvPr id="17" name="그림 16">
            <a:extLst>
              <a:ext uri="{FF2B5EF4-FFF2-40B4-BE49-F238E27FC236}">
                <a16:creationId xmlns:a16="http://schemas.microsoft.com/office/drawing/2014/main" id="{5FEB699F-6F2F-4472-9475-AE714678328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288" y="92083"/>
            <a:ext cx="1222524" cy="426739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1F23430E-0083-49DA-BC9D-F1456A101B8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71" b="16255"/>
          <a:stretch/>
        </p:blipFill>
        <p:spPr>
          <a:xfrm>
            <a:off x="29174" y="62562"/>
            <a:ext cx="1077567" cy="601008"/>
          </a:xfrm>
          <a:prstGeom prst="rect">
            <a:avLst/>
          </a:prstGeom>
        </p:spPr>
      </p:pic>
      <p:grpSp>
        <p:nvGrpSpPr>
          <p:cNvPr id="19" name="그룹 18">
            <a:extLst>
              <a:ext uri="{FF2B5EF4-FFF2-40B4-BE49-F238E27FC236}">
                <a16:creationId xmlns:a16="http://schemas.microsoft.com/office/drawing/2014/main" id="{DA8E019D-9FEB-422C-BFAD-569C41072DA8}"/>
              </a:ext>
            </a:extLst>
          </p:cNvPr>
          <p:cNvGrpSpPr/>
          <p:nvPr userDrawn="1"/>
        </p:nvGrpSpPr>
        <p:grpSpPr>
          <a:xfrm>
            <a:off x="1" y="6671046"/>
            <a:ext cx="9906000" cy="195343"/>
            <a:chOff x="2720" y="55380"/>
            <a:chExt cx="12190811" cy="200899"/>
          </a:xfrm>
        </p:grpSpPr>
        <p:sp>
          <p:nvSpPr>
            <p:cNvPr id="20" name="직사각형 19">
              <a:extLst>
                <a:ext uri="{FF2B5EF4-FFF2-40B4-BE49-F238E27FC236}">
                  <a16:creationId xmlns:a16="http://schemas.microsoft.com/office/drawing/2014/main" id="{40CF0BE2-D263-42A1-B179-086D0E733C30}"/>
                </a:ext>
              </a:extLst>
            </p:cNvPr>
            <p:cNvSpPr/>
            <p:nvPr/>
          </p:nvSpPr>
          <p:spPr>
            <a:xfrm>
              <a:off x="2720" y="55380"/>
              <a:ext cx="4077056" cy="200899"/>
            </a:xfrm>
            <a:prstGeom prst="rect">
              <a:avLst/>
            </a:prstGeom>
            <a:solidFill>
              <a:srgbClr val="33CCCC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직사각형 20">
              <a:extLst>
                <a:ext uri="{FF2B5EF4-FFF2-40B4-BE49-F238E27FC236}">
                  <a16:creationId xmlns:a16="http://schemas.microsoft.com/office/drawing/2014/main" id="{4BACAF3A-DD31-40AC-B2DD-B15E4BCDA92C}"/>
                </a:ext>
              </a:extLst>
            </p:cNvPr>
            <p:cNvSpPr/>
            <p:nvPr/>
          </p:nvSpPr>
          <p:spPr>
            <a:xfrm>
              <a:off x="4079775" y="55380"/>
              <a:ext cx="4042387" cy="200899"/>
            </a:xfrm>
            <a:prstGeom prst="rect">
              <a:avLst/>
            </a:prstGeom>
            <a:solidFill>
              <a:srgbClr val="FF3300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직사각형 21">
              <a:extLst>
                <a:ext uri="{FF2B5EF4-FFF2-40B4-BE49-F238E27FC236}">
                  <a16:creationId xmlns:a16="http://schemas.microsoft.com/office/drawing/2014/main" id="{EC558811-7391-4A2C-B9D0-73FF8B9D894D}"/>
                </a:ext>
              </a:extLst>
            </p:cNvPr>
            <p:cNvSpPr/>
            <p:nvPr/>
          </p:nvSpPr>
          <p:spPr>
            <a:xfrm>
              <a:off x="8122162" y="55380"/>
              <a:ext cx="4071369" cy="200899"/>
            </a:xfrm>
            <a:prstGeom prst="rect">
              <a:avLst/>
            </a:prstGeom>
            <a:solidFill>
              <a:schemeClr val="tx1">
                <a:lumMod val="50000"/>
                <a:lumOff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9A180A93-ACC9-444E-A172-A5CD5C93AF97}"/>
              </a:ext>
            </a:extLst>
          </p:cNvPr>
          <p:cNvSpPr txBox="1"/>
          <p:nvPr userDrawn="1"/>
        </p:nvSpPr>
        <p:spPr>
          <a:xfrm>
            <a:off x="4147925" y="6618824"/>
            <a:ext cx="1597163" cy="302611"/>
          </a:xfrm>
          <a:prstGeom prst="rect">
            <a:avLst/>
          </a:prstGeom>
          <a:noFill/>
        </p:spPr>
        <p:txBody>
          <a:bodyPr wrap="none" lIns="132046" tIns="66022" rIns="132046" bIns="66022" rtlCol="0">
            <a:spAutoFit/>
          </a:bodyPr>
          <a:lstStyle/>
          <a:p>
            <a:pPr algn="r"/>
            <a:r>
              <a:rPr lang="en-US" altLang="ko-KR" sz="1100" dirty="0">
                <a:solidFill>
                  <a:srgbClr val="AC2100"/>
                </a:solidFill>
                <a:latin typeface="Malgun Gothic"/>
                <a:ea typeface="굴림" pitchFamily="50" charset="-127"/>
                <a:cs typeface="Malgun Gothic"/>
                <a:sym typeface="Century Gothic" pitchFamily="34" charset="0"/>
              </a:rPr>
              <a:t>www.SOFTGEAR.tech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6615FE1-79BF-47E3-9DDB-7F6A844A4A66}"/>
              </a:ext>
            </a:extLst>
          </p:cNvPr>
          <p:cNvSpPr txBox="1"/>
          <p:nvPr userDrawn="1"/>
        </p:nvSpPr>
        <p:spPr>
          <a:xfrm>
            <a:off x="6825208" y="6612891"/>
            <a:ext cx="3156886" cy="302611"/>
          </a:xfrm>
          <a:prstGeom prst="rect">
            <a:avLst/>
          </a:prstGeom>
          <a:noFill/>
        </p:spPr>
        <p:txBody>
          <a:bodyPr wrap="none" lIns="132046" tIns="66022" rIns="132046" bIns="66022" rtlCol="0">
            <a:spAutoFit/>
          </a:bodyPr>
          <a:lstStyle/>
          <a:p>
            <a:pPr algn="r"/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Malgun Gothic"/>
                <a:ea typeface="굴림" pitchFamily="50" charset="-127"/>
                <a:cs typeface="Malgun Gothic"/>
                <a:sym typeface="Century Gothic" pitchFamily="34" charset="0"/>
              </a:rPr>
              <a:t>Copyright ⓒ SOFTGEAR  All Rights Reserved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5277FF2-689E-434E-8865-210AC47FE9D6}"/>
              </a:ext>
            </a:extLst>
          </p:cNvPr>
          <p:cNvSpPr txBox="1"/>
          <p:nvPr userDrawn="1"/>
        </p:nvSpPr>
        <p:spPr>
          <a:xfrm>
            <a:off x="840338" y="6621203"/>
            <a:ext cx="1677314" cy="302611"/>
          </a:xfrm>
          <a:prstGeom prst="rect">
            <a:avLst/>
          </a:prstGeom>
          <a:noFill/>
        </p:spPr>
        <p:txBody>
          <a:bodyPr wrap="none" lIns="132046" tIns="66022" rIns="132046" bIns="66022" rtlCol="0">
            <a:spAutoFit/>
          </a:bodyPr>
          <a:lstStyle/>
          <a:p>
            <a:pPr algn="r"/>
            <a:r>
              <a:rPr lang="en-US" altLang="ko-KR" sz="1100" dirty="0">
                <a:solidFill>
                  <a:srgbClr val="259B98"/>
                </a:solidFill>
                <a:latin typeface="Malgun Gothic"/>
                <a:ea typeface="굴림" pitchFamily="50" charset="-127"/>
                <a:cs typeface="Malgun Gothic"/>
                <a:sym typeface="Century Gothic" pitchFamily="34" charset="0"/>
              </a:rPr>
              <a:t>www.DANACOID.co.kr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2022. 3. 8.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2022. 3. 8.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표 27">
            <a:extLst>
              <a:ext uri="{FF2B5EF4-FFF2-40B4-BE49-F238E27FC236}">
                <a16:creationId xmlns:a16="http://schemas.microsoft.com/office/drawing/2014/main" id="{28081A2A-40B6-4721-8FA2-C5CE80DB1ECA}"/>
              </a:ext>
            </a:extLst>
          </p:cNvPr>
          <p:cNvGraphicFramePr>
            <a:graphicFrameLocks noGrp="1"/>
          </p:cNvGraphicFramePr>
          <p:nvPr/>
        </p:nvGraphicFramePr>
        <p:xfrm>
          <a:off x="304378" y="1340768"/>
          <a:ext cx="9401150" cy="604671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856534">
                  <a:extLst>
                    <a:ext uri="{9D8B030D-6E8A-4147-A177-3AD203B41FA5}">
                      <a16:colId xmlns:a16="http://schemas.microsoft.com/office/drawing/2014/main" val="2091117205"/>
                    </a:ext>
                  </a:extLst>
                </a:gridCol>
                <a:gridCol w="5544616">
                  <a:extLst>
                    <a:ext uri="{9D8B030D-6E8A-4147-A177-3AD203B41FA5}">
                      <a16:colId xmlns:a16="http://schemas.microsoft.com/office/drawing/2014/main" val="610348326"/>
                    </a:ext>
                  </a:extLst>
                </a:gridCol>
              </a:tblGrid>
              <a:tr h="3456384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rgbClr val="92D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6611902"/>
                  </a:ext>
                </a:extLst>
              </a:tr>
              <a:tr h="2590326">
                <a:tc grid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2998234"/>
                  </a:ext>
                </a:extLst>
              </a:tr>
            </a:tbl>
          </a:graphicData>
        </a:graphic>
      </p:graphicFrame>
      <p:sp>
        <p:nvSpPr>
          <p:cNvPr id="26" name="모서리가 둥근 직사각형 17">
            <a:extLst>
              <a:ext uri="{FF2B5EF4-FFF2-40B4-BE49-F238E27FC236}">
                <a16:creationId xmlns:a16="http://schemas.microsoft.com/office/drawing/2014/main" id="{17907B41-FBDB-4E0B-9D15-220756E8C440}"/>
              </a:ext>
            </a:extLst>
          </p:cNvPr>
          <p:cNvSpPr/>
          <p:nvPr/>
        </p:nvSpPr>
        <p:spPr bwMode="auto">
          <a:xfrm rot="16200000">
            <a:off x="4775055" y="-3593854"/>
            <a:ext cx="396000" cy="9113118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400" dirty="0" err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DynePro</a:t>
            </a:r>
            <a:r>
              <a:rPr lang="en-US" altLang="ko-KR" sz="1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DANTE PoE Active Speaker</a:t>
            </a:r>
            <a:r>
              <a:rPr lang="ko-KR" altLang="en-US" sz="1400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en-US" altLang="ko-KR" sz="1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DA-RLO25 (U/P)</a:t>
            </a:r>
            <a:r>
              <a:rPr lang="ko-KR" altLang="en-US" sz="1400" b="1" dirty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kumimoji="0" lang="ko-KR" altLang="en-US" sz="14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C7635078-6B54-4A99-9FFB-A56AE535483D}"/>
              </a:ext>
            </a:extLst>
          </p:cNvPr>
          <p:cNvSpPr/>
          <p:nvPr/>
        </p:nvSpPr>
        <p:spPr>
          <a:xfrm>
            <a:off x="4376936" y="1360294"/>
            <a:ext cx="4968552" cy="2397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b="1" dirty="0">
                <a:latin typeface="Arial" panose="020B0604020202020204" pitchFamily="34" charset="0"/>
                <a:cs typeface="Arial" panose="020B0604020202020204" pitchFamily="34" charset="0"/>
              </a:rPr>
              <a:t>Technical Specification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입력포트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RJ45 1</a:t>
            </a:r>
            <a:r>
              <a:rPr lang="ko-KR" alt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개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(Dante, PoE)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유닛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구성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HF: 1” 1</a:t>
            </a:r>
            <a:r>
              <a:rPr lang="ko-KR" alt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개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LF: 5” 2</a:t>
            </a:r>
            <a:r>
              <a:rPr lang="ko-KR" alt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개</a:t>
            </a:r>
            <a:endParaRPr lang="en-US" altLang="ko-KR" sz="9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지향각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90°x90°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주파수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특성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50Hz~20KHz(±3dB)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최대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음압레벨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117dB@1m</a:t>
            </a:r>
            <a:r>
              <a:rPr lang="ko-KR" alt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(U) / 115dB@1m</a:t>
            </a:r>
            <a:r>
              <a:rPr lang="ko-KR" alt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(P) 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정격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출력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(peak)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120W (U) / 100W (P)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PoE </a:t>
            </a:r>
            <a:r>
              <a:rPr lang="ko-KR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입력전원 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(U : </a:t>
            </a:r>
            <a:r>
              <a:rPr lang="en-US" altLang="ko-KR" sz="9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UPoE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ko-KR" alt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802.3bt , 60W~95W / (P : PoE+) 802.3at, 30W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임피던스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8 </a:t>
            </a:r>
            <a:r>
              <a:rPr lang="el-GR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Ω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무게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8 Kg</a:t>
            </a:r>
          </a:p>
          <a:p>
            <a:pPr marL="171450" lvl="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크기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ko-KR" sz="9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DxWxH</a:t>
            </a:r>
            <a:r>
              <a:rPr lang="en-US" altLang="ko-KR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altLang="ko-KR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210x185x445mm</a:t>
            </a:r>
            <a:endParaRPr lang="el-GR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그림 14">
            <a:extLst>
              <a:ext uri="{FF2B5EF4-FFF2-40B4-BE49-F238E27FC236}">
                <a16:creationId xmlns:a16="http://schemas.microsoft.com/office/drawing/2014/main" id="{58AFA263-28E0-4451-B045-97AF4DBDF7E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677" t="12980" r="2893" b="2444"/>
          <a:stretch/>
        </p:blipFill>
        <p:spPr>
          <a:xfrm>
            <a:off x="1350997" y="3497146"/>
            <a:ext cx="1657787" cy="11559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F2D64917-B23F-4945-9B5D-317CFE19AD4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6177" y="3278847"/>
            <a:ext cx="552607" cy="167729"/>
          </a:xfrm>
          <a:prstGeom prst="rect">
            <a:avLst/>
          </a:prstGeom>
        </p:spPr>
      </p:pic>
      <p:sp>
        <p:nvSpPr>
          <p:cNvPr id="18" name="직사각형 17">
            <a:extLst>
              <a:ext uri="{FF2B5EF4-FFF2-40B4-BE49-F238E27FC236}">
                <a16:creationId xmlns:a16="http://schemas.microsoft.com/office/drawing/2014/main" id="{8474FE12-17E9-4E1F-B1E6-0836B932E943}"/>
              </a:ext>
            </a:extLst>
          </p:cNvPr>
          <p:cNvSpPr/>
          <p:nvPr/>
        </p:nvSpPr>
        <p:spPr>
          <a:xfrm>
            <a:off x="704528" y="4996333"/>
            <a:ext cx="8640960" cy="15668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100" b="1" dirty="0">
                <a:latin typeface="Arial" panose="020B0604020202020204" pitchFamily="34" charset="0"/>
                <a:cs typeface="Arial" panose="020B0604020202020204" pitchFamily="34" charset="0"/>
              </a:rPr>
              <a:t>Features</a:t>
            </a:r>
            <a:endParaRPr lang="en-US" altLang="ko-KR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인치 고음 및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인치 듀얼 저음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2WAY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스피커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, 1CH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파워앰프 모듈 탑재</a:t>
            </a: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냉각팬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 미적용 무소음 </a:t>
            </a:r>
            <a:r>
              <a:rPr lang="ko-KR" alt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앰프모듈</a:t>
            </a: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UPOE/PoE+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전원 공급 앰프 구동</a:t>
            </a: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단일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RJ45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포트로 접속되는 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Dante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규격 오디오 신호전송</a:t>
            </a: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5-band PEQ ,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파라메터 </a:t>
            </a:r>
            <a:r>
              <a:rPr lang="ko-KR" alt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프리셋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,  HPF, LPF, Gain, Level, Mute, Limiter, 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내부 동작온도 모니터링 </a:t>
            </a: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네트워크 접속 제어</a:t>
            </a:r>
            <a:r>
              <a:rPr lang="en-US" altLang="ko-KR" sz="9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ko-KR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모니터링</a:t>
            </a:r>
            <a:endParaRPr lang="en-US" altLang="ko-KR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3C8947A9-EB0A-4C08-B344-1D06EC55BCF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90" t="11831" r="18062" b="8000"/>
          <a:stretch/>
        </p:blipFill>
        <p:spPr>
          <a:xfrm>
            <a:off x="1109544" y="1431253"/>
            <a:ext cx="1148252" cy="1935312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45AD70F9-3CB9-4D18-9293-E4A9207F0191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01" t="14300" r="26375" b="13251"/>
          <a:stretch/>
        </p:blipFill>
        <p:spPr>
          <a:xfrm>
            <a:off x="2535553" y="1476191"/>
            <a:ext cx="812638" cy="1808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873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5814</TotalTime>
  <Words>175</Words>
  <Application>Microsoft Macintosh PowerPoint</Application>
  <PresentationFormat>A4 용지(210x297mm)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Malgun Gothic</vt:lpstr>
      <vt:lpstr>Malgun Gothic</vt:lpstr>
      <vt:lpstr>Arial</vt:lpstr>
      <vt:lpstr>Wingdings</vt:lpstr>
      <vt:lpstr>Office 테마</vt:lpstr>
      <vt:lpstr>PowerPoint 프레젠테이션</vt:lpstr>
    </vt:vector>
  </TitlesOfParts>
  <Company>R&amp;D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Microsoft Corporation</dc:creator>
  <cp:lastModifiedBy>Jeong Hojung</cp:lastModifiedBy>
  <cp:revision>524</cp:revision>
  <cp:lastPrinted>2018-01-08T09:46:35Z</cp:lastPrinted>
  <dcterms:created xsi:type="dcterms:W3CDTF">2006-10-05T04:04:58Z</dcterms:created>
  <dcterms:modified xsi:type="dcterms:W3CDTF">2022-03-08T03:38:29Z</dcterms:modified>
</cp:coreProperties>
</file>