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2" r:id="rId2"/>
  </p:sldIdLst>
  <p:sldSz cx="9906000" cy="6858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1C7"/>
    <a:srgbClr val="EAEAEA"/>
    <a:srgbClr val="E8E8E8"/>
    <a:srgbClr val="28A6CE"/>
    <a:srgbClr val="3EB5DA"/>
    <a:srgbClr val="3EA6DA"/>
    <a:srgbClr val="6BBBE3"/>
    <a:srgbClr val="E2E2E2"/>
    <a:srgbClr val="DBAB33"/>
    <a:srgbClr val="05B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44" autoAdjust="0"/>
  </p:normalViewPr>
  <p:slideViewPr>
    <p:cSldViewPr>
      <p:cViewPr varScale="1">
        <p:scale>
          <a:sx n="128" d="100"/>
          <a:sy n="128" d="100"/>
        </p:scale>
        <p:origin x="1432" y="1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8" name="Picture 5" descr="G:\엠앤에이 솔루션\DANACOID\JPG\CAT5 MAN.JPG">
            <a:extLst>
              <a:ext uri="{FF2B5EF4-FFF2-40B4-BE49-F238E27FC236}">
                <a16:creationId xmlns:a16="http://schemas.microsoft.com/office/drawing/2014/main" id="{B16A9E27-AED7-4576-932D-4C0FDD9E43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280" y="2"/>
            <a:ext cx="2432720" cy="682154"/>
          </a:xfrm>
          <a:prstGeom prst="rect">
            <a:avLst/>
          </a:prstGeom>
          <a:noFill/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91BF20CE-5D10-47FB-AD08-A1A3734AF9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92083"/>
            <a:ext cx="1222524" cy="426739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FF82BDCE-92D4-4CAC-8D5A-11D7BDEBCD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1" b="16255"/>
          <a:stretch/>
        </p:blipFill>
        <p:spPr>
          <a:xfrm>
            <a:off x="29174" y="62562"/>
            <a:ext cx="1077567" cy="601008"/>
          </a:xfrm>
          <a:prstGeom prst="rect">
            <a:avLst/>
          </a:prstGeom>
        </p:spPr>
      </p:pic>
      <p:grpSp>
        <p:nvGrpSpPr>
          <p:cNvPr id="14" name="그룹 13">
            <a:extLst>
              <a:ext uri="{FF2B5EF4-FFF2-40B4-BE49-F238E27FC236}">
                <a16:creationId xmlns:a16="http://schemas.microsoft.com/office/drawing/2014/main" id="{E2402187-6D00-4136-B9C8-2831A163F58A}"/>
              </a:ext>
            </a:extLst>
          </p:cNvPr>
          <p:cNvGrpSpPr/>
          <p:nvPr userDrawn="1"/>
        </p:nvGrpSpPr>
        <p:grpSpPr>
          <a:xfrm>
            <a:off x="1" y="6671046"/>
            <a:ext cx="9906000" cy="195343"/>
            <a:chOff x="2720" y="55380"/>
            <a:chExt cx="12190811" cy="200899"/>
          </a:xfrm>
        </p:grpSpPr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766DE984-5201-4E89-90F7-02E3031A9816}"/>
                </a:ext>
              </a:extLst>
            </p:cNvPr>
            <p:cNvSpPr/>
            <p:nvPr userDrawn="1"/>
          </p:nvSpPr>
          <p:spPr>
            <a:xfrm>
              <a:off x="2720" y="55380"/>
              <a:ext cx="4077056" cy="200899"/>
            </a:xfrm>
            <a:prstGeom prst="rect">
              <a:avLst/>
            </a:prstGeom>
            <a:solidFill>
              <a:srgbClr val="33CCCC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B9186936-C61D-4E82-B4A8-1478DE2C97FE}"/>
                </a:ext>
              </a:extLst>
            </p:cNvPr>
            <p:cNvSpPr/>
            <p:nvPr/>
          </p:nvSpPr>
          <p:spPr>
            <a:xfrm>
              <a:off x="4079775" y="55380"/>
              <a:ext cx="4042387" cy="200899"/>
            </a:xfrm>
            <a:prstGeom prst="rect">
              <a:avLst/>
            </a:prstGeom>
            <a:solidFill>
              <a:srgbClr val="FF33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B055A78F-4459-42E3-BEDB-C61D78AFCF0E}"/>
                </a:ext>
              </a:extLst>
            </p:cNvPr>
            <p:cNvSpPr/>
            <p:nvPr/>
          </p:nvSpPr>
          <p:spPr>
            <a:xfrm>
              <a:off x="8122162" y="55380"/>
              <a:ext cx="4071369" cy="20089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E2BFAA9-21BA-400B-B09C-FA6E757F5F49}"/>
              </a:ext>
            </a:extLst>
          </p:cNvPr>
          <p:cNvSpPr txBox="1"/>
          <p:nvPr userDrawn="1"/>
        </p:nvSpPr>
        <p:spPr>
          <a:xfrm>
            <a:off x="4147925" y="6618824"/>
            <a:ext cx="1597163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AC2100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www.SOFTGEAR.tech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508F9E4-CDCB-489D-B6FC-1968F99FC441}"/>
              </a:ext>
            </a:extLst>
          </p:cNvPr>
          <p:cNvSpPr txBox="1"/>
          <p:nvPr userDrawn="1"/>
        </p:nvSpPr>
        <p:spPr>
          <a:xfrm>
            <a:off x="6825208" y="6612891"/>
            <a:ext cx="3156886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Copyright ⓒ SOFTGEAR  All Rights Reserved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8983C65-DDE2-4F50-82FD-04336BD64C34}"/>
              </a:ext>
            </a:extLst>
          </p:cNvPr>
          <p:cNvSpPr txBox="1"/>
          <p:nvPr userDrawn="1"/>
        </p:nvSpPr>
        <p:spPr>
          <a:xfrm>
            <a:off x="840338" y="6621203"/>
            <a:ext cx="1677314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259B98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www.DANACOID.co.kr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E8B11AD7-3E07-417F-853C-33118C771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135661"/>
              </p:ext>
            </p:extLst>
          </p:nvPr>
        </p:nvGraphicFramePr>
        <p:xfrm>
          <a:off x="304378" y="1340768"/>
          <a:ext cx="9401150" cy="518261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856534">
                  <a:extLst>
                    <a:ext uri="{9D8B030D-6E8A-4147-A177-3AD203B41FA5}">
                      <a16:colId xmlns:a16="http://schemas.microsoft.com/office/drawing/2014/main" val="2091117205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610348326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611902"/>
                  </a:ext>
                </a:extLst>
              </a:tr>
              <a:tr h="2590326"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998234"/>
                  </a:ext>
                </a:extLst>
              </a:tr>
            </a:tbl>
          </a:graphicData>
        </a:graphic>
      </p:graphicFrame>
      <p:sp>
        <p:nvSpPr>
          <p:cNvPr id="24" name="직사각형 23">
            <a:extLst>
              <a:ext uri="{FF2B5EF4-FFF2-40B4-BE49-F238E27FC236}">
                <a16:creationId xmlns:a16="http://schemas.microsoft.com/office/drawing/2014/main" id="{C59B17B0-D895-4B8B-B40C-BB162E8E177E}"/>
              </a:ext>
            </a:extLst>
          </p:cNvPr>
          <p:cNvSpPr/>
          <p:nvPr/>
        </p:nvSpPr>
        <p:spPr>
          <a:xfrm>
            <a:off x="4376936" y="1196752"/>
            <a:ext cx="5112568" cy="2674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Technical Specification</a:t>
            </a:r>
          </a:p>
          <a:p>
            <a:pPr>
              <a:lnSpc>
                <a:spcPts val="1260"/>
              </a:lnSpc>
              <a:spcBef>
                <a:spcPts val="100"/>
              </a:spcBef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영상압축코덱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H.264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해상도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최대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1920x1080@60Hz, 8 bit, 4:2:2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컬러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스페이스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및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크로마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서브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샘플링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YUV, RGB / 4:4:4, 4:2:2, 4:2:0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음성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규격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AAC-LP MPEG-4 G711, 24bit/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최대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96kHz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샘플링비율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디지털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스테레오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, AD 24bit/48kHz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비트전송속도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256K ~ 32Mbps (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커스텀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설정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가능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지연시간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: &lt;3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프레임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(50ms in 60Hz)</a:t>
            </a: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HDMI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단자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루프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출력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네트워크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단자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1G Base-T RJ45 1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음성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단자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스테레오 </a:t>
            </a:r>
            <a:r>
              <a:rPr lang="ko-KR" altLang="en-US" sz="800" dirty="0" err="1">
                <a:latin typeface="Arial" panose="020B0604020202020204" pitchFamily="34" charset="0"/>
                <a:cs typeface="Arial" panose="020B0604020202020204" pitchFamily="34" charset="0"/>
              </a:rPr>
              <a:t>언발란스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개</a:t>
            </a:r>
            <a:endParaRPr lang="en-US" altLang="ko-KR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60"/>
              </a:lnSpc>
            </a:pP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- RS-232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단자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3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핀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터미널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블럭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듀플렉스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시리얼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통신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최대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115,200 bits/s</a:t>
            </a:r>
          </a:p>
          <a:p>
            <a:pPr>
              <a:lnSpc>
                <a:spcPts val="1260"/>
              </a:lnSpc>
            </a:pP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전원공급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단자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DC12V &amp; PoE (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전원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800" dirty="0">
                <a:latin typeface="Arial" panose="020B0604020202020204" pitchFamily="34" charset="0"/>
                <a:cs typeface="Arial" panose="020B0604020202020204" pitchFamily="34" charset="0"/>
              </a:rPr>
              <a:t>이중화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pPr>
              <a:lnSpc>
                <a:spcPts val="1260"/>
              </a:lnSpc>
            </a:pP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정격용량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8W</a:t>
            </a:r>
          </a:p>
          <a:p>
            <a:pPr>
              <a:lnSpc>
                <a:spcPts val="1260"/>
              </a:lnSpc>
            </a:pP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ko-KR" alt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제품크기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800" b="1" dirty="0" err="1">
                <a:latin typeface="Arial" panose="020B0604020202020204" pitchFamily="34" charset="0"/>
                <a:cs typeface="Arial" panose="020B0604020202020204" pitchFamily="34" charset="0"/>
              </a:rPr>
              <a:t>HxWxD</a:t>
            </a:r>
            <a:r>
              <a:rPr lang="en-US" altLang="ko-KR" sz="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ko-KR" sz="800" dirty="0">
                <a:latin typeface="Arial" panose="020B0604020202020204" pitchFamily="34" charset="0"/>
                <a:cs typeface="Arial" panose="020B0604020202020204" pitchFamily="34" charset="0"/>
              </a:rPr>
              <a:t>: 25.4 x 157.5x 127 (mm) </a:t>
            </a:r>
          </a:p>
        </p:txBody>
      </p:sp>
      <p:sp>
        <p:nvSpPr>
          <p:cNvPr id="26" name="모서리가 둥근 직사각형 17">
            <a:extLst>
              <a:ext uri="{FF2B5EF4-FFF2-40B4-BE49-F238E27FC236}">
                <a16:creationId xmlns:a16="http://schemas.microsoft.com/office/drawing/2014/main" id="{17907B41-FBDB-4E0B-9D15-220756E8C440}"/>
              </a:ext>
            </a:extLst>
          </p:cNvPr>
          <p:cNvSpPr/>
          <p:nvPr/>
        </p:nvSpPr>
        <p:spPr bwMode="auto">
          <a:xfrm rot="16200000">
            <a:off x="4775055" y="-3593854"/>
            <a:ext cx="396000" cy="911311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DyneCloud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Full HD H</a:t>
            </a:r>
            <a:r>
              <a:rPr lang="en-US" altLang="ko-KR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.264 </a:t>
            </a:r>
            <a:r>
              <a:rPr lang="ko-KR" altLang="en-US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엔코더</a:t>
            </a: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DY-300T</a:t>
            </a:r>
            <a:endParaRPr kumimoji="0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0DFE2AFB-3506-4443-98A6-D0FCE46997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44" y="2564904"/>
            <a:ext cx="2658591" cy="54590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14460DA-C67E-4066-9452-824DEA1E46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1" y="1758068"/>
            <a:ext cx="2694890" cy="55327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01EBB4F7-F8F0-448A-ABD8-CF32AC0FACD1}"/>
              </a:ext>
            </a:extLst>
          </p:cNvPr>
          <p:cNvSpPr/>
          <p:nvPr/>
        </p:nvSpPr>
        <p:spPr>
          <a:xfrm>
            <a:off x="704528" y="4149080"/>
            <a:ext cx="4968552" cy="2190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HDMI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신호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엔코더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최대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해상도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1080P@60Hz Full HD 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무소음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팬리스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구조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실시간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시스템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상태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모니터링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장치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오류시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경고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메시지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알람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   (DN-Monitor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소프트웨어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옵션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ore-KR" sz="900" dirty="0">
                <a:latin typeface="+mj-lt"/>
              </a:rPr>
              <a:t>H.264 </a:t>
            </a:r>
            <a:r>
              <a:rPr lang="ko-KR" altLang="en-US" sz="900" dirty="0">
                <a:latin typeface="+mj-lt"/>
              </a:rPr>
              <a:t>하드웨어 실시간 코덱 탑재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영상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음성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신호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동기화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전송을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위한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음성신호의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동기화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샘플링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전원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이중화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(DC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전원공급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&amp; + PoE)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실시간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장비상태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표출을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위한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전면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OLED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디스플레이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A40E677-AD23-4505-AA85-3197F5401947}"/>
              </a:ext>
            </a:extLst>
          </p:cNvPr>
          <p:cNvSpPr/>
          <p:nvPr/>
        </p:nvSpPr>
        <p:spPr>
          <a:xfrm>
            <a:off x="5015280" y="4456709"/>
            <a:ext cx="4968552" cy="1376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실시간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영상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모니터링용 다중 스트림 송출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동영상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섬네일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GUI)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HDMI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루프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출력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압축처리 영상 출력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자막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오버레이 기능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 GUI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프로그래밍시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프리셋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 설정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ko-KR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Arial"/>
              <a:buChar char="•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통합제어를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위한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RS232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시리얼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통신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지원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US" altLang="ko-KR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ko-KR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2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5301</TotalTime>
  <Words>267</Words>
  <Application>Microsoft Macintosh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Malgun Gothic</vt:lpstr>
      <vt:lpstr>Malgun Gothic</vt:lpstr>
      <vt:lpstr>Arial</vt:lpstr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Jeong Hojung</cp:lastModifiedBy>
  <cp:revision>512</cp:revision>
  <cp:lastPrinted>2018-01-08T09:46:35Z</cp:lastPrinted>
  <dcterms:created xsi:type="dcterms:W3CDTF">2006-10-05T04:04:58Z</dcterms:created>
  <dcterms:modified xsi:type="dcterms:W3CDTF">2022-03-07T07:44:17Z</dcterms:modified>
</cp:coreProperties>
</file>